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5" r:id="rId7"/>
    <p:sldId id="271" r:id="rId8"/>
    <p:sldId id="272" r:id="rId9"/>
    <p:sldId id="268" r:id="rId10"/>
    <p:sldId id="263" r:id="rId11"/>
    <p:sldId id="264" r:id="rId12"/>
    <p:sldId id="270" r:id="rId13"/>
    <p:sldId id="260" r:id="rId14"/>
    <p:sldId id="259" r:id="rId15"/>
    <p:sldId id="273" r:id="rId16"/>
    <p:sldId id="258" r:id="rId17"/>
    <p:sldId id="262" r:id="rId18"/>
    <p:sldId id="274" r:id="rId19"/>
    <p:sldId id="267" r:id="rId20"/>
    <p:sldId id="266" r:id="rId21"/>
    <p:sldId id="261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  <a:srgbClr val="4BACC6"/>
    <a:srgbClr val="7A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12" d="100"/>
          <a:sy n="112" d="100"/>
        </p:scale>
        <p:origin x="-456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26C7B-401F-074E-BBD7-11B0B12A3CC6}" type="datetimeFigureOut">
              <a:rPr kumimoji="1" lang="ja-JP" altLang="en-US" smtClean="0"/>
              <a:t>2017/02/06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4EC61-4347-C041-A3FE-3BB63162DA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813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0768-820A-AC4A-829E-56F2DBC22442}" type="datetimeFigureOut">
              <a:rPr kumimoji="1" lang="ja-JP" altLang="en-US" smtClean="0"/>
              <a:t>2017/02/06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112E-DC85-B947-9A43-9B5FD94FF1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15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530" y="6576904"/>
            <a:ext cx="9180000" cy="30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0079" y="-10080"/>
            <a:ext cx="9180000" cy="889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7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7309"/>
            <a:ext cx="8229600" cy="524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en-US" altLang="ja-JP" dirty="0" smtClean="0"/>
              <a:t>2017/02/16 </a:t>
            </a:r>
            <a:r>
              <a:rPr lang="ja-JP" altLang="en-US" dirty="0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6984"/>
            <a:ext cx="2895600" cy="267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ea"/>
                <a:ea typeface="+mn-ea"/>
                <a:cs typeface="ヒラギノ角ゴ Pro W3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800" b="1" i="0" u="none" kern="1200">
          <a:ln>
            <a:noFill/>
          </a:ln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巨大惑星の移動に伴う</a:t>
            </a:r>
            <a: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</a:br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小天体の力学的進化</a:t>
            </a:r>
            <a:endParaRPr kumimoji="1" lang="ja-JP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7478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共鳴現象から太陽</a:t>
            </a:r>
            <a:r>
              <a:rPr kumimoji="1" lang="ja-JP" altLang="en-US" dirty="0" smtClean="0"/>
              <a:t>系の歴史を探る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1372" y="510440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名古屋大学理学部物理学科４年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理論宇宙物理学研究室　磯谷和秀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4314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永年共鳴の位置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7" name="図 6" descr="PrecessionRate_logA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88661"/>
            <a:ext cx="6834187" cy="47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6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5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数値計算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5" name="コンテンツ プレースホルダー 14" descr="relative_erro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5" r="-5085"/>
          <a:stretch>
            <a:fillRect/>
          </a:stretch>
        </p:blipFill>
        <p:spPr/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4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計算結果：重力相互作用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17" name="osculating_x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270048"/>
            <a:ext cx="4722869" cy="4722869"/>
          </a:xfrm>
          <a:prstGeom prst="rect">
            <a:avLst/>
          </a:prstGeom>
        </p:spPr>
      </p:pic>
      <p:pic>
        <p:nvPicPr>
          <p:cNvPr id="19" name="osculating_xz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8011" y="1270048"/>
            <a:ext cx="4735989" cy="47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今後の課題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まとめ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Appendix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1" y="1329226"/>
            <a:ext cx="6680200" cy="64770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9" y="2436180"/>
            <a:ext cx="8356600" cy="46990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38" y="3183709"/>
            <a:ext cx="1866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574610" y="1594856"/>
            <a:ext cx="7997741" cy="4715374"/>
            <a:chOff x="574610" y="1594856"/>
            <a:chExt cx="7997741" cy="4715374"/>
          </a:xfrm>
        </p:grpSpPr>
        <p:pic>
          <p:nvPicPr>
            <p:cNvPr id="6" name="図 5" descr="ellipse2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8" y="1594856"/>
              <a:ext cx="4005343" cy="2365332"/>
            </a:xfrm>
            <a:prstGeom prst="rect">
              <a:avLst/>
            </a:prstGeom>
          </p:spPr>
        </p:pic>
        <p:pic>
          <p:nvPicPr>
            <p:cNvPr id="7" name="図 6" descr="ellipse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3952543"/>
              <a:ext cx="3992398" cy="2357687"/>
            </a:xfrm>
            <a:prstGeom prst="rect">
              <a:avLst/>
            </a:prstGeom>
          </p:spPr>
        </p:pic>
        <p:pic>
          <p:nvPicPr>
            <p:cNvPr id="8" name="図 7" descr="ellipse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1602501"/>
              <a:ext cx="3992397" cy="2357687"/>
            </a:xfrm>
            <a:prstGeom prst="rect">
              <a:avLst/>
            </a:prstGeom>
          </p:spPr>
        </p:pic>
        <p:pic>
          <p:nvPicPr>
            <p:cNvPr id="10" name="図 9" descr="ellipse4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9" y="3952543"/>
              <a:ext cx="3992398" cy="2357687"/>
            </a:xfrm>
            <a:prstGeom prst="rect">
              <a:avLst/>
            </a:prstGeom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  <p:pic>
        <p:nvPicPr>
          <p:cNvPr id="6" name="図 5" descr="sec2_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0" y="1316128"/>
            <a:ext cx="6360567" cy="29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35910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イントロ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共鳴現象と軌道進化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数値計算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今後の課題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まとめ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535910"/>
            <a:ext cx="8229600" cy="40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イントロ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084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巨大惑星移動の痕跡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7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共鳴現象と軌道進化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軌道を決定する変数：軌道要素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grpSp>
        <p:nvGrpSpPr>
          <p:cNvPr id="72" name="図形グループ 71"/>
          <p:cNvGrpSpPr/>
          <p:nvPr/>
        </p:nvGrpSpPr>
        <p:grpSpPr>
          <a:xfrm>
            <a:off x="5665267" y="2947395"/>
            <a:ext cx="3416320" cy="2051177"/>
            <a:chOff x="5668212" y="3018817"/>
            <a:chExt cx="3416320" cy="2051177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668212" y="301881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軌道面の位置を決定</a:t>
              </a:r>
              <a:endParaRPr kumimoji="1" lang="ja-JP" altLang="en-US" sz="2400" dirty="0"/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6151637" y="3500335"/>
              <a:ext cx="2229713" cy="461665"/>
              <a:chOff x="4635127" y="5174581"/>
              <a:chExt cx="2229713" cy="461665"/>
            </a:xfrm>
          </p:grpSpPr>
          <p:pic>
            <p:nvPicPr>
              <p:cNvPr id="54" name="図 53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0040" y="5213239"/>
                <a:ext cx="304800" cy="342900"/>
              </a:xfrm>
              <a:prstGeom prst="rect">
                <a:avLst/>
              </a:prstGeom>
            </p:spPr>
          </p:pic>
          <p:sp>
            <p:nvSpPr>
              <p:cNvPr id="63" name="テキスト ボックス 62"/>
              <p:cNvSpPr txBox="1"/>
              <p:nvPr/>
            </p:nvSpPr>
            <p:spPr>
              <a:xfrm>
                <a:off x="4635127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昇交点経度</a:t>
                </a:r>
                <a:endParaRPr kumimoji="1" lang="ja-JP" altLang="en-US" sz="2400" dirty="0"/>
              </a:p>
            </p:txBody>
          </p:sp>
        </p:grpSp>
        <p:grpSp>
          <p:nvGrpSpPr>
            <p:cNvPr id="66" name="図形グループ 65"/>
            <p:cNvGrpSpPr/>
            <p:nvPr/>
          </p:nvGrpSpPr>
          <p:grpSpPr>
            <a:xfrm>
              <a:off x="6151637" y="4023555"/>
              <a:ext cx="2212873" cy="461665"/>
              <a:chOff x="6706771" y="5174581"/>
              <a:chExt cx="2212873" cy="461665"/>
            </a:xfrm>
          </p:grpSpPr>
          <p:pic>
            <p:nvPicPr>
              <p:cNvPr id="55" name="図 5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0244" y="5310312"/>
                <a:ext cx="279400" cy="215900"/>
              </a:xfrm>
              <a:prstGeom prst="rect">
                <a:avLst/>
              </a:prstGeom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6706771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近日点引数</a:t>
                </a:r>
                <a:endParaRPr kumimoji="1" lang="ja-JP" altLang="en-US" sz="2400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151637" y="4546775"/>
              <a:ext cx="2156458" cy="461665"/>
              <a:chOff x="2840633" y="5738285"/>
              <a:chExt cx="2156458" cy="461665"/>
            </a:xfrm>
          </p:grpSpPr>
          <p:pic>
            <p:nvPicPr>
              <p:cNvPr id="56" name="図 5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1191" y="5823376"/>
                <a:ext cx="215900" cy="317500"/>
              </a:xfrm>
              <a:prstGeom prst="rect">
                <a:avLst/>
              </a:prstGeom>
            </p:spPr>
          </p:pic>
          <p:sp>
            <p:nvSpPr>
              <p:cNvPr id="67" name="テキスト ボックス 66"/>
              <p:cNvSpPr txBox="1"/>
              <p:nvPr/>
            </p:nvSpPr>
            <p:spPr>
              <a:xfrm>
                <a:off x="2840633" y="5738285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軌道傾斜角</a:t>
                </a:r>
                <a:endParaRPr kumimoji="1" lang="ja-JP" altLang="en-US" sz="2400" dirty="0"/>
              </a:p>
            </p:txBody>
          </p:sp>
        </p:grpSp>
        <p:sp>
          <p:nvSpPr>
            <p:cNvPr id="69" name="角丸四角形 68"/>
            <p:cNvSpPr/>
            <p:nvPr/>
          </p:nvSpPr>
          <p:spPr>
            <a:xfrm>
              <a:off x="5668212" y="3018817"/>
              <a:ext cx="3416320" cy="20511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5675791" y="1050721"/>
            <a:ext cx="2723903" cy="1605309"/>
            <a:chOff x="5665267" y="1232323"/>
            <a:chExt cx="2723903" cy="1605309"/>
          </a:xfrm>
        </p:grpSpPr>
        <p:sp>
          <p:nvSpPr>
            <p:cNvPr id="48" name="テキスト ボックス 47"/>
            <p:cNvSpPr txBox="1"/>
            <p:nvPr/>
          </p:nvSpPr>
          <p:spPr>
            <a:xfrm>
              <a:off x="5668212" y="123232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楕円の形を決定</a:t>
              </a:r>
              <a:endParaRPr kumimoji="1" lang="ja-JP" altLang="en-US" sz="2400" dirty="0"/>
            </a:p>
          </p:txBody>
        </p:sp>
        <p:grpSp>
          <p:nvGrpSpPr>
            <p:cNvPr id="61" name="図形グループ 60"/>
            <p:cNvGrpSpPr/>
            <p:nvPr/>
          </p:nvGrpSpPr>
          <p:grpSpPr>
            <a:xfrm>
              <a:off x="6151637" y="1756264"/>
              <a:ext cx="2024022" cy="461665"/>
              <a:chOff x="3411257" y="4628240"/>
              <a:chExt cx="2024022" cy="461665"/>
            </a:xfrm>
          </p:grpSpPr>
          <p:pic>
            <p:nvPicPr>
              <p:cNvPr id="52" name="図 51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379" y="4763508"/>
                <a:ext cx="215900" cy="215900"/>
              </a:xfrm>
              <a:prstGeom prst="rect">
                <a:avLst/>
              </a:prstGeom>
            </p:spPr>
          </p:pic>
          <p:sp>
            <p:nvSpPr>
              <p:cNvPr id="58" name="テキスト ボックス 57"/>
              <p:cNvSpPr txBox="1"/>
              <p:nvPr/>
            </p:nvSpPr>
            <p:spPr>
              <a:xfrm>
                <a:off x="3411257" y="462824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軌道長半径</a:t>
                </a:r>
                <a:endParaRPr kumimoji="1" lang="ja-JP" altLang="en-US" sz="2400" dirty="0"/>
              </a:p>
            </p:txBody>
          </p:sp>
        </p:grpSp>
        <p:grpSp>
          <p:nvGrpSpPr>
            <p:cNvPr id="60" name="図形グループ 59"/>
            <p:cNvGrpSpPr/>
            <p:nvPr/>
          </p:nvGrpSpPr>
          <p:grpSpPr>
            <a:xfrm>
              <a:off x="6150293" y="2279484"/>
              <a:ext cx="1371968" cy="461665"/>
              <a:chOff x="5835591" y="4628240"/>
              <a:chExt cx="1371968" cy="461665"/>
            </a:xfrm>
          </p:grpSpPr>
          <p:pic>
            <p:nvPicPr>
              <p:cNvPr id="53" name="図 52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7059" y="4750362"/>
                <a:ext cx="190500" cy="215900"/>
              </a:xfrm>
              <a:prstGeom prst="rect">
                <a:avLst/>
              </a:prstGeom>
            </p:spPr>
          </p:pic>
          <p:sp>
            <p:nvSpPr>
              <p:cNvPr id="59" name="テキスト ボックス 58"/>
              <p:cNvSpPr txBox="1"/>
              <p:nvPr/>
            </p:nvSpPr>
            <p:spPr>
              <a:xfrm>
                <a:off x="5835591" y="462824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</a:t>
                </a:r>
                <a:endParaRPr kumimoji="1" lang="ja-JP" altLang="en-US" sz="2400" dirty="0"/>
              </a:p>
            </p:txBody>
          </p:sp>
        </p:grpSp>
        <p:sp>
          <p:nvSpPr>
            <p:cNvPr id="70" name="角丸四角形 69"/>
            <p:cNvSpPr/>
            <p:nvPr/>
          </p:nvSpPr>
          <p:spPr>
            <a:xfrm>
              <a:off x="5665267" y="1268568"/>
              <a:ext cx="2723903" cy="15690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381459" y="1051442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楕円軌道の場合</a:t>
            </a:r>
            <a:endParaRPr kumimoji="1" lang="ja-JP" altLang="en-US" sz="2400" dirty="0"/>
          </a:p>
        </p:txBody>
      </p:sp>
      <p:grpSp>
        <p:nvGrpSpPr>
          <p:cNvPr id="91" name="図形グループ 90"/>
          <p:cNvGrpSpPr/>
          <p:nvPr/>
        </p:nvGrpSpPr>
        <p:grpSpPr>
          <a:xfrm>
            <a:off x="5664168" y="5325401"/>
            <a:ext cx="3057248" cy="1074405"/>
            <a:chOff x="5668212" y="4831913"/>
            <a:chExt cx="3057248" cy="1074405"/>
          </a:xfrm>
        </p:grpSpPr>
        <p:sp>
          <p:nvSpPr>
            <p:cNvPr id="73" name="テキスト ボックス 72"/>
            <p:cNvSpPr txBox="1"/>
            <p:nvPr/>
          </p:nvSpPr>
          <p:spPr>
            <a:xfrm>
              <a:off x="5668212" y="485987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天体の位置を決定</a:t>
              </a:r>
              <a:endParaRPr kumimoji="1" lang="ja-JP" altLang="en-US" sz="2400" dirty="0"/>
            </a:p>
          </p:txBody>
        </p:sp>
        <p:grpSp>
          <p:nvGrpSpPr>
            <p:cNvPr id="80" name="図形グループ 79"/>
            <p:cNvGrpSpPr/>
            <p:nvPr/>
          </p:nvGrpSpPr>
          <p:grpSpPr>
            <a:xfrm>
              <a:off x="6092833" y="5383098"/>
              <a:ext cx="2394947" cy="461665"/>
              <a:chOff x="6092833" y="5383098"/>
              <a:chExt cx="2394947" cy="461665"/>
            </a:xfrm>
          </p:grpSpPr>
          <p:pic>
            <p:nvPicPr>
              <p:cNvPr id="57" name="図 56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6480" y="5500469"/>
                <a:ext cx="241300" cy="215900"/>
              </a:xfrm>
              <a:prstGeom prst="rect">
                <a:avLst/>
              </a:prstGeom>
            </p:spPr>
          </p:pic>
          <p:sp>
            <p:nvSpPr>
              <p:cNvPr id="75" name="テキスト ボックス 74"/>
              <p:cNvSpPr txBox="1"/>
              <p:nvPr/>
            </p:nvSpPr>
            <p:spPr>
              <a:xfrm>
                <a:off x="6092833" y="538309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離心近点離角</a:t>
                </a:r>
                <a:endParaRPr kumimoji="1" lang="ja-JP" altLang="en-US" sz="2400" dirty="0"/>
              </a:p>
            </p:txBody>
          </p:sp>
        </p:grpSp>
        <p:sp>
          <p:nvSpPr>
            <p:cNvPr id="85" name="角丸四角形 84"/>
            <p:cNvSpPr/>
            <p:nvPr/>
          </p:nvSpPr>
          <p:spPr>
            <a:xfrm>
              <a:off x="5682868" y="4831913"/>
              <a:ext cx="3042592" cy="10744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1139581" y="5018137"/>
            <a:ext cx="2954655" cy="1418113"/>
            <a:chOff x="629226" y="5072407"/>
            <a:chExt cx="2954655" cy="1418113"/>
          </a:xfrm>
        </p:grpSpPr>
        <p:sp>
          <p:nvSpPr>
            <p:cNvPr id="92" name="テキスト ボックス 91"/>
            <p:cNvSpPr txBox="1"/>
            <p:nvPr/>
          </p:nvSpPr>
          <p:spPr>
            <a:xfrm>
              <a:off x="629226" y="507240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位置と速度の６変数</a:t>
              </a:r>
              <a:endParaRPr kumimoji="1" lang="ja-JP" altLang="en-US" sz="2400" dirty="0"/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1083906" y="602885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軌道要素６つ</a:t>
              </a:r>
              <a:endParaRPr kumimoji="1" lang="ja-JP" altLang="en-US" sz="2400" dirty="0"/>
            </a:p>
          </p:txBody>
        </p:sp>
        <p:sp>
          <p:nvSpPr>
            <p:cNvPr id="94" name="上下矢印 93"/>
            <p:cNvSpPr/>
            <p:nvPr/>
          </p:nvSpPr>
          <p:spPr>
            <a:xfrm>
              <a:off x="1932424" y="5576959"/>
              <a:ext cx="303945" cy="441380"/>
            </a:xfrm>
            <a:prstGeom prst="upDownArrow">
              <a:avLst>
                <a:gd name="adj1" fmla="val 26568"/>
                <a:gd name="adj2" fmla="val 4163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8" name="図形グループ 107"/>
          <p:cNvGrpSpPr/>
          <p:nvPr/>
        </p:nvGrpSpPr>
        <p:grpSpPr>
          <a:xfrm>
            <a:off x="136432" y="1609936"/>
            <a:ext cx="5462943" cy="3278218"/>
            <a:chOff x="136432" y="1609936"/>
            <a:chExt cx="5462943" cy="3278218"/>
          </a:xfrm>
        </p:grpSpPr>
        <p:grpSp>
          <p:nvGrpSpPr>
            <p:cNvPr id="74" name="図形グループ 73"/>
            <p:cNvGrpSpPr/>
            <p:nvPr/>
          </p:nvGrpSpPr>
          <p:grpSpPr>
            <a:xfrm>
              <a:off x="136432" y="1609936"/>
              <a:ext cx="5462943" cy="3278218"/>
              <a:chOff x="182493" y="1500568"/>
              <a:chExt cx="5462943" cy="3278218"/>
            </a:xfrm>
          </p:grpSpPr>
          <p:grpSp>
            <p:nvGrpSpPr>
              <p:cNvPr id="47" name="図形グループ 46"/>
              <p:cNvGrpSpPr>
                <a:grpSpLocks noChangeAspect="1"/>
              </p:cNvGrpSpPr>
              <p:nvPr/>
            </p:nvGrpSpPr>
            <p:grpSpPr>
              <a:xfrm>
                <a:off x="182493" y="1500568"/>
                <a:ext cx="5462943" cy="3278218"/>
                <a:chOff x="1064590" y="1249247"/>
                <a:chExt cx="4437497" cy="2847070"/>
              </a:xfrm>
            </p:grpSpPr>
            <p:grpSp>
              <p:nvGrpSpPr>
                <p:cNvPr id="44" name="図形グループ 43"/>
                <p:cNvGrpSpPr/>
                <p:nvPr/>
              </p:nvGrpSpPr>
              <p:grpSpPr>
                <a:xfrm>
                  <a:off x="1064590" y="1249247"/>
                  <a:ext cx="4437497" cy="2847070"/>
                  <a:chOff x="4754992" y="1935932"/>
                  <a:chExt cx="4159982" cy="2456653"/>
                </a:xfrm>
              </p:grpSpPr>
              <p:grpSp>
                <p:nvGrpSpPr>
                  <p:cNvPr id="25" name="図形グループ 24"/>
                  <p:cNvGrpSpPr/>
                  <p:nvPr/>
                </p:nvGrpSpPr>
                <p:grpSpPr>
                  <a:xfrm>
                    <a:off x="4754992" y="1935932"/>
                    <a:ext cx="4159982" cy="2456653"/>
                    <a:chOff x="4754992" y="1935932"/>
                    <a:chExt cx="4159982" cy="2456653"/>
                  </a:xfrm>
                </p:grpSpPr>
                <p:pic>
                  <p:nvPicPr>
                    <p:cNvPr id="20" name="図 19" descr="ellipse4.pdf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54992" y="1935932"/>
                      <a:ext cx="4159982" cy="24566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円弧 21"/>
                    <p:cNvSpPr/>
                    <p:nvPr/>
                  </p:nvSpPr>
                  <p:spPr>
                    <a:xfrm rot="7510646">
                      <a:off x="6608258" y="2909224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5641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3" name="円弧 22"/>
                    <p:cNvSpPr/>
                    <p:nvPr/>
                  </p:nvSpPr>
                  <p:spPr>
                    <a:xfrm rot="2032249">
                      <a:off x="7688109" y="3428232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8607047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4" name="円弧 23"/>
                    <p:cNvSpPr/>
                    <p:nvPr/>
                  </p:nvSpPr>
                  <p:spPr>
                    <a:xfrm rot="4076541">
                      <a:off x="6709178" y="2990059"/>
                      <a:ext cx="390388" cy="332062"/>
                    </a:xfrm>
                    <a:prstGeom prst="arc">
                      <a:avLst>
                        <a:gd name="adj1" fmla="val 17219248"/>
                        <a:gd name="adj2" fmla="val 19843702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4" name="テキスト ボックス 33"/>
                  <p:cNvSpPr txBox="1"/>
                  <p:nvPr/>
                </p:nvSpPr>
                <p:spPr>
                  <a:xfrm>
                    <a:off x="5749965" y="2116337"/>
                    <a:ext cx="761290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軌道面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6" name="テキスト ボックス 35"/>
                  <p:cNvSpPr txBox="1"/>
                  <p:nvPr/>
                </p:nvSpPr>
                <p:spPr>
                  <a:xfrm>
                    <a:off x="5477922" y="3328019"/>
                    <a:ext cx="709862" cy="276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基準面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8" name="テキスト ボックス 37"/>
                  <p:cNvSpPr txBox="1"/>
                  <p:nvPr/>
                </p:nvSpPr>
                <p:spPr>
                  <a:xfrm>
                    <a:off x="5865116" y="3816265"/>
                    <a:ext cx="73317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>
                        <a:solidFill>
                          <a:srgbClr val="000000"/>
                        </a:solidFill>
                      </a:rPr>
                      <a:t>基準線</a:t>
                    </a:r>
                    <a:endParaRPr kumimoji="1" lang="ja-JP" alt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5" name="テキスト ボックス 44"/>
                <p:cNvSpPr txBox="1"/>
                <p:nvPr/>
              </p:nvSpPr>
              <p:spPr>
                <a:xfrm>
                  <a:off x="4468849" y="3737807"/>
                  <a:ext cx="750516" cy="32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/>
                    <a:t>昇交点</a:t>
                  </a:r>
                  <a:endParaRPr kumimoji="1" lang="ja-JP" altLang="en-US" dirty="0"/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4617512" y="1618701"/>
                  <a:ext cx="766811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>
                      <a:ln w="3175">
                        <a:noFill/>
                      </a:ln>
                      <a:solidFill>
                        <a:srgbClr val="000000"/>
                      </a:solidFill>
                    </a:rPr>
                    <a:t>近日点</a:t>
                  </a:r>
                  <a:endParaRPr kumimoji="1" lang="ja-JP" altLang="en-US" dirty="0">
                    <a:ln w="3175">
                      <a:noFill/>
                    </a:ln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49" name="図 48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918" y="3394104"/>
                <a:ext cx="304800" cy="342900"/>
              </a:xfrm>
              <a:prstGeom prst="rect">
                <a:avLst/>
              </a:prstGeom>
            </p:spPr>
          </p:pic>
          <p:pic>
            <p:nvPicPr>
              <p:cNvPr id="50" name="図 4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740" y="3105695"/>
                <a:ext cx="279400" cy="215900"/>
              </a:xfrm>
              <a:prstGeom prst="rect">
                <a:avLst/>
              </a:prstGeom>
            </p:spPr>
          </p:pic>
          <p:pic>
            <p:nvPicPr>
              <p:cNvPr id="51" name="図 5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9506" y="3230205"/>
                <a:ext cx="215900" cy="317500"/>
              </a:xfrm>
              <a:prstGeom prst="rect">
                <a:avLst/>
              </a:prstGeom>
            </p:spPr>
          </p:pic>
        </p:grpSp>
        <p:cxnSp>
          <p:nvCxnSpPr>
            <p:cNvPr id="98" name="直線矢印コネクタ 97"/>
            <p:cNvCxnSpPr/>
            <p:nvPr/>
          </p:nvCxnSpPr>
          <p:spPr>
            <a:xfrm flipH="1">
              <a:off x="4568153" y="2393568"/>
              <a:ext cx="325278" cy="7385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 flipV="1">
              <a:off x="4327370" y="3965363"/>
              <a:ext cx="325278" cy="509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0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多体問題の力学の扱い方：摂動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64111" y="1653808"/>
            <a:ext cx="676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Q. </a:t>
            </a:r>
            <a:r>
              <a:rPr kumimoji="1" lang="ja-JP" altLang="en-US" sz="2400" dirty="0" smtClean="0"/>
              <a:t>３体以上の多体問題は「積分不可能」では？</a:t>
            </a:r>
            <a:endParaRPr kumimoji="1" lang="ja-JP" altLang="en-US" sz="2400" dirty="0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893727" y="3528108"/>
            <a:ext cx="7418642" cy="914400"/>
            <a:chOff x="892949" y="3599137"/>
            <a:chExt cx="7418642" cy="914400"/>
          </a:xfrm>
        </p:grpSpPr>
        <p:sp>
          <p:nvSpPr>
            <p:cNvPr id="46" name="角丸四角形 45"/>
            <p:cNvSpPr/>
            <p:nvPr/>
          </p:nvSpPr>
          <p:spPr>
            <a:xfrm>
              <a:off x="892949" y="3599137"/>
              <a:ext cx="7418642" cy="91440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014052" y="3783377"/>
              <a:ext cx="7024479" cy="523220"/>
              <a:chOff x="330084" y="2637997"/>
              <a:chExt cx="7024479" cy="523220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2358983" y="2637997"/>
                <a:ext cx="4995580" cy="523220"/>
                <a:chOff x="-183168" y="1452408"/>
                <a:chExt cx="4995580" cy="523220"/>
              </a:xfrm>
            </p:grpSpPr>
            <p:grpSp>
              <p:nvGrpSpPr>
                <p:cNvPr id="14" name="図形グループ 13"/>
                <p:cNvGrpSpPr/>
                <p:nvPr/>
              </p:nvGrpSpPr>
              <p:grpSpPr>
                <a:xfrm>
                  <a:off x="293296" y="1452408"/>
                  <a:ext cx="4519116" cy="523220"/>
                  <a:chOff x="504950" y="1421242"/>
                  <a:chExt cx="4519116" cy="523220"/>
                </a:xfrm>
              </p:grpSpPr>
              <p:sp>
                <p:nvSpPr>
                  <p:cNvPr id="10" name="テキスト ボックス 9"/>
                  <p:cNvSpPr txBox="1"/>
                  <p:nvPr/>
                </p:nvSpPr>
                <p:spPr>
                  <a:xfrm>
                    <a:off x="504950" y="1421242"/>
                    <a:ext cx="3057247" cy="52322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２体問題の厳密解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1" name="テキスト ボックス 10"/>
                  <p:cNvSpPr txBox="1"/>
                  <p:nvPr/>
                </p:nvSpPr>
                <p:spPr>
                  <a:xfrm>
                    <a:off x="4121255" y="1421242"/>
                    <a:ext cx="902811" cy="523220"/>
                  </a:xfrm>
                  <a:prstGeom prst="rect">
                    <a:avLst/>
                  </a:prstGeom>
                  <a:ln w="31750" cap="rnd">
                    <a:solidFill>
                      <a:srgbClr val="FF0000"/>
                    </a:solidFill>
                    <a:rou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摂動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3" name="加算記号 12"/>
                  <p:cNvSpPr/>
                  <p:nvPr/>
                </p:nvSpPr>
                <p:spPr>
                  <a:xfrm>
                    <a:off x="3539055" y="1460634"/>
                    <a:ext cx="437670" cy="443508"/>
                  </a:xfrm>
                  <a:prstGeom prst="mathPlus">
                    <a:avLst>
                      <a:gd name="adj1" fmla="val 7591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17" name="等号 16"/>
                <p:cNvSpPr/>
                <p:nvPr/>
              </p:nvSpPr>
              <p:spPr>
                <a:xfrm>
                  <a:off x="-183168" y="1491800"/>
                  <a:ext cx="442800" cy="453600"/>
                </a:xfrm>
                <a:prstGeom prst="mathEqual">
                  <a:avLst>
                    <a:gd name="adj1" fmla="val 6667"/>
                    <a:gd name="adj2" fmla="val 2222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テキスト ボックス 22"/>
              <p:cNvSpPr txBox="1"/>
              <p:nvPr/>
            </p:nvSpPr>
            <p:spPr>
              <a:xfrm>
                <a:off x="330084" y="2637997"/>
                <a:ext cx="198002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天体の運動</a:t>
                </a:r>
                <a:endParaRPr kumimoji="1" lang="ja-JP" altLang="en-US" sz="2800" dirty="0"/>
              </a:p>
            </p:txBody>
          </p:sp>
        </p:grpSp>
      </p:grpSp>
      <p:grpSp>
        <p:nvGrpSpPr>
          <p:cNvPr id="35" name="図形グループ 34"/>
          <p:cNvGrpSpPr/>
          <p:nvPr/>
        </p:nvGrpSpPr>
        <p:grpSpPr>
          <a:xfrm>
            <a:off x="1140693" y="5180755"/>
            <a:ext cx="3554819" cy="1148485"/>
            <a:chOff x="1008612" y="4699590"/>
            <a:chExt cx="3554819" cy="1148485"/>
          </a:xfrm>
        </p:grpSpPr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985" y="4699590"/>
              <a:ext cx="2124562" cy="686820"/>
            </a:xfrm>
            <a:prstGeom prst="rect">
              <a:avLst/>
            </a:prstGeom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1008612" y="5386410"/>
              <a:ext cx="3554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２体問題のポテンシャル</a:t>
              </a:r>
              <a:endParaRPr kumimoji="1" lang="ja-JP" altLang="en-US" sz="2400" dirty="0"/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824211" y="2906392"/>
            <a:ext cx="7012406" cy="461665"/>
            <a:chOff x="1302260" y="2793226"/>
            <a:chExt cx="7012406" cy="461665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1302260" y="2793226"/>
              <a:ext cx="4814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中心星からの重力が支配的な場合</a:t>
              </a:r>
              <a:endParaRPr kumimoji="1" lang="ja-JP" altLang="en-US" sz="2400" dirty="0"/>
            </a:p>
          </p:txBody>
        </p:sp>
        <p:pic>
          <p:nvPicPr>
            <p:cNvPr id="33" name="図 3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068" y="2814331"/>
              <a:ext cx="2210598" cy="428231"/>
            </a:xfrm>
            <a:prstGeom prst="rect">
              <a:avLst/>
            </a:prstGeom>
          </p:spPr>
        </p:pic>
      </p:grpSp>
      <p:grpSp>
        <p:nvGrpSpPr>
          <p:cNvPr id="41" name="図形グループ 40"/>
          <p:cNvGrpSpPr/>
          <p:nvPr/>
        </p:nvGrpSpPr>
        <p:grpSpPr>
          <a:xfrm>
            <a:off x="4995810" y="5327383"/>
            <a:ext cx="3247043" cy="1008020"/>
            <a:chOff x="5246153" y="5205802"/>
            <a:chExt cx="3247043" cy="1008020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246153" y="5240313"/>
              <a:ext cx="3247043" cy="973509"/>
              <a:chOff x="5246153" y="5240313"/>
              <a:chExt cx="3247043" cy="973509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5246153" y="5752157"/>
                <a:ext cx="32470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（摂動ポテンシャル）</a:t>
                </a:r>
                <a:endParaRPr kumimoji="1" lang="en-US" altLang="ja-JP" sz="2400" dirty="0" smtClean="0"/>
              </a:p>
            </p:txBody>
          </p:sp>
          <p:pic>
            <p:nvPicPr>
              <p:cNvPr id="37" name="図 36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692" y="5240313"/>
                <a:ext cx="352550" cy="317295"/>
              </a:xfrm>
              <a:prstGeom prst="rect">
                <a:avLst/>
              </a:prstGeom>
            </p:spPr>
          </p:pic>
        </p:grpSp>
        <p:sp>
          <p:nvSpPr>
            <p:cNvPr id="40" name="テキスト ボックス 39"/>
            <p:cNvSpPr txBox="1"/>
            <p:nvPr/>
          </p:nvSpPr>
          <p:spPr>
            <a:xfrm>
              <a:off x="6608650" y="5205802"/>
              <a:ext cx="1415772" cy="461665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摂動</a:t>
              </a:r>
              <a:r>
                <a:rPr kumimoji="1" lang="ja-JP" altLang="en-US" sz="2400" dirty="0" smtClean="0"/>
                <a:t>関数</a:t>
              </a:r>
              <a:endParaRPr kumimoji="1" lang="en-US" altLang="ja-JP" sz="2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272566" y="2201431"/>
            <a:ext cx="741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A. </a:t>
            </a:r>
            <a:r>
              <a:rPr kumimoji="1" lang="ja-JP" altLang="en-US" sz="2400" dirty="0" smtClean="0">
                <a:latin typeface="+mn-ea"/>
              </a:rPr>
              <a:t>解析的には無理．</a:t>
            </a:r>
            <a:r>
              <a:rPr kumimoji="1" lang="ja-JP" altLang="en-US" sz="2400" dirty="0" smtClean="0"/>
              <a:t>制限をつければ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近似解</a:t>
            </a:r>
            <a:r>
              <a:rPr kumimoji="1" lang="ja-JP" altLang="en-US" sz="2400" dirty="0" smtClean="0"/>
              <a:t>は可能</a:t>
            </a:r>
            <a:r>
              <a:rPr kumimoji="1" lang="ja-JP" altLang="en-US" sz="2800" dirty="0" smtClean="0"/>
              <a:t>！</a:t>
            </a:r>
            <a:endParaRPr kumimoji="1" lang="ja-JP" altLang="en-US" sz="2800" dirty="0"/>
          </a:p>
        </p:txBody>
      </p:sp>
      <p:grpSp>
        <p:nvGrpSpPr>
          <p:cNvPr id="32" name="図形グループ 31"/>
          <p:cNvGrpSpPr/>
          <p:nvPr/>
        </p:nvGrpSpPr>
        <p:grpSpPr>
          <a:xfrm>
            <a:off x="1272566" y="4574865"/>
            <a:ext cx="5123956" cy="516651"/>
            <a:chOff x="1662724" y="4012211"/>
            <a:chExt cx="5123956" cy="516651"/>
          </a:xfrm>
        </p:grpSpPr>
        <p:grpSp>
          <p:nvGrpSpPr>
            <p:cNvPr id="34" name="図形グループ 33"/>
            <p:cNvGrpSpPr/>
            <p:nvPr/>
          </p:nvGrpSpPr>
          <p:grpSpPr>
            <a:xfrm>
              <a:off x="2049216" y="4012211"/>
              <a:ext cx="4737464" cy="516651"/>
              <a:chOff x="1845391" y="3525426"/>
              <a:chExt cx="4737464" cy="516651"/>
            </a:xfrm>
          </p:grpSpPr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5525" y="3525426"/>
                <a:ext cx="2537330" cy="516651"/>
              </a:xfrm>
              <a:prstGeom prst="rect">
                <a:avLst/>
              </a:prstGeom>
            </p:spPr>
          </p:pic>
          <p:sp>
            <p:nvSpPr>
              <p:cNvPr id="30" name="テキスト ボックス 29"/>
              <p:cNvSpPr txBox="1"/>
              <p:nvPr/>
            </p:nvSpPr>
            <p:spPr>
              <a:xfrm>
                <a:off x="1845391" y="3561377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の相対加速度</a:t>
                </a:r>
                <a:endParaRPr kumimoji="1" lang="ja-JP" altLang="en-US" sz="2400" dirty="0"/>
              </a:p>
            </p:txBody>
          </p:sp>
        </p:grpSp>
        <p:pic>
          <p:nvPicPr>
            <p:cNvPr id="43" name="図 4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724" y="4164825"/>
              <a:ext cx="393700" cy="215900"/>
            </a:xfrm>
            <a:prstGeom prst="rect">
              <a:avLst/>
            </a:prstGeom>
          </p:spPr>
        </p:pic>
      </p:grpSp>
      <p:grpSp>
        <p:nvGrpSpPr>
          <p:cNvPr id="44" name="図形グループ 43"/>
          <p:cNvGrpSpPr/>
          <p:nvPr/>
        </p:nvGrpSpPr>
        <p:grpSpPr>
          <a:xfrm>
            <a:off x="245782" y="1067262"/>
            <a:ext cx="8678929" cy="529062"/>
            <a:chOff x="309919" y="1067262"/>
            <a:chExt cx="8678929" cy="529062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309919" y="1067262"/>
              <a:ext cx="6765711" cy="523220"/>
              <a:chOff x="842967" y="2134999"/>
              <a:chExt cx="6765711" cy="523220"/>
            </a:xfrm>
          </p:grpSpPr>
          <p:grpSp>
            <p:nvGrpSpPr>
              <p:cNvPr id="16" name="図形グループ 15"/>
              <p:cNvGrpSpPr/>
              <p:nvPr/>
            </p:nvGrpSpPr>
            <p:grpSpPr>
              <a:xfrm>
                <a:off x="842967" y="2134999"/>
                <a:ext cx="1858784" cy="523220"/>
                <a:chOff x="842967" y="2134999"/>
                <a:chExt cx="1858784" cy="523220"/>
              </a:xfrm>
            </p:grpSpPr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842967" y="2134999"/>
                  <a:ext cx="12618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中心星</a:t>
                  </a:r>
                  <a:endParaRPr kumimoji="1" lang="ja-JP" altLang="en-US" sz="2800" dirty="0"/>
                </a:p>
              </p:txBody>
            </p:sp>
            <p:pic>
              <p:nvPicPr>
                <p:cNvPr id="7" name="図 6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4851" y="2239447"/>
                  <a:ext cx="596900" cy="3937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図形グループ 18"/>
              <p:cNvGrpSpPr/>
              <p:nvPr/>
            </p:nvGrpSpPr>
            <p:grpSpPr>
              <a:xfrm>
                <a:off x="2700903" y="2134999"/>
                <a:ext cx="2422574" cy="523220"/>
                <a:chOff x="2700903" y="2134999"/>
                <a:chExt cx="2422574" cy="523220"/>
              </a:xfrm>
            </p:grpSpPr>
            <p:pic>
              <p:nvPicPr>
                <p:cNvPr id="8" name="図 7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9777" y="2300457"/>
                  <a:ext cx="393700" cy="215900"/>
                </a:xfrm>
                <a:prstGeom prst="rect">
                  <a:avLst/>
                </a:prstGeom>
              </p:spPr>
            </p:pic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2700903" y="2134999"/>
                  <a:ext cx="206979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内側の天体</a:t>
                  </a:r>
                  <a:endParaRPr kumimoji="1" lang="ja-JP" altLang="en-US" sz="2800" dirty="0"/>
                </a:p>
              </p:txBody>
            </p:sp>
          </p:grpSp>
          <p:grpSp>
            <p:nvGrpSpPr>
              <p:cNvPr id="25" name="図形グループ 24"/>
              <p:cNvGrpSpPr/>
              <p:nvPr/>
            </p:nvGrpSpPr>
            <p:grpSpPr>
              <a:xfrm>
                <a:off x="5094273" y="2134999"/>
                <a:ext cx="2514405" cy="523220"/>
                <a:chOff x="5094273" y="2134999"/>
                <a:chExt cx="2514405" cy="523220"/>
              </a:xfrm>
            </p:grpSpPr>
            <p:pic>
              <p:nvPicPr>
                <p:cNvPr id="9" name="図 8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3378" y="2150751"/>
                  <a:ext cx="495300" cy="381000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094273" y="2134999"/>
                  <a:ext cx="20747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外側の天体</a:t>
                  </a:r>
                  <a:endParaRPr kumimoji="1" lang="ja-JP" altLang="en-US" sz="2800" dirty="0"/>
                </a:p>
              </p:txBody>
            </p:sp>
          </p:grpSp>
        </p:grpSp>
        <p:sp>
          <p:nvSpPr>
            <p:cNvPr id="38" name="テキスト ボックス 37"/>
            <p:cNvSpPr txBox="1"/>
            <p:nvPr/>
          </p:nvSpPr>
          <p:spPr>
            <a:xfrm>
              <a:off x="6995995" y="107310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の３体問題</a:t>
              </a:r>
              <a:endParaRPr kumimoji="1" lang="en-US" altLang="ja-JP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50495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２種類の重要な共鳴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1498" y="1110623"/>
            <a:ext cx="768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Mean Motion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1498" y="3952202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Secular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05" y="2427783"/>
            <a:ext cx="1559640" cy="379649"/>
          </a:xfrm>
          <a:prstGeom prst="rect">
            <a:avLst/>
          </a:prstGeom>
        </p:spPr>
      </p:pic>
      <p:grpSp>
        <p:nvGrpSpPr>
          <p:cNvPr id="17" name="図形グループ 16"/>
          <p:cNvGrpSpPr/>
          <p:nvPr/>
        </p:nvGrpSpPr>
        <p:grpSpPr>
          <a:xfrm>
            <a:off x="811631" y="1734291"/>
            <a:ext cx="6327298" cy="469988"/>
            <a:chOff x="705764" y="1834512"/>
            <a:chExt cx="6327298" cy="469988"/>
          </a:xfrm>
        </p:grpSpPr>
        <p:grpSp>
          <p:nvGrpSpPr>
            <p:cNvPr id="15" name="図形グループ 14"/>
            <p:cNvGrpSpPr/>
            <p:nvPr/>
          </p:nvGrpSpPr>
          <p:grpSpPr>
            <a:xfrm>
              <a:off x="705764" y="1834512"/>
              <a:ext cx="1675426" cy="461665"/>
              <a:chOff x="1481585" y="1834512"/>
              <a:chExt cx="1675426" cy="461665"/>
            </a:xfrm>
          </p:grpSpPr>
          <p:sp>
            <p:nvSpPr>
              <p:cNvPr id="8" name="テキスト ボックス 7"/>
              <p:cNvSpPr txBox="1"/>
              <p:nvPr/>
            </p:nvSpPr>
            <p:spPr>
              <a:xfrm>
                <a:off x="1481585" y="183451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平均運動</a:t>
                </a:r>
                <a:r>
                  <a:rPr kumimoji="1" lang="en-US" altLang="ja-JP" sz="2400" dirty="0" smtClean="0"/>
                  <a:t> </a:t>
                </a:r>
                <a:endParaRPr kumimoji="1" lang="ja-JP" altLang="en-US" sz="2400" dirty="0"/>
              </a:p>
            </p:txBody>
          </p:sp>
          <p:pic>
            <p:nvPicPr>
              <p:cNvPr id="10" name="図 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3011" y="1974058"/>
                <a:ext cx="254000" cy="215900"/>
              </a:xfrm>
              <a:prstGeom prst="rect">
                <a:avLst/>
              </a:prstGeom>
            </p:spPr>
          </p:pic>
        </p:grpSp>
        <p:grpSp>
          <p:nvGrpSpPr>
            <p:cNvPr id="16" name="図形グループ 15"/>
            <p:cNvGrpSpPr/>
            <p:nvPr/>
          </p:nvGrpSpPr>
          <p:grpSpPr>
            <a:xfrm>
              <a:off x="2231748" y="1842835"/>
              <a:ext cx="4801314" cy="461665"/>
              <a:chOff x="2545975" y="1832755"/>
              <a:chExt cx="4801314" cy="461665"/>
            </a:xfrm>
          </p:grpSpPr>
          <p:sp>
            <p:nvSpPr>
              <p:cNvPr id="11" name="テキスト ボックス 10"/>
              <p:cNvSpPr txBox="1"/>
              <p:nvPr/>
            </p:nvSpPr>
            <p:spPr>
              <a:xfrm>
                <a:off x="2545975" y="1832755"/>
                <a:ext cx="4801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（または軌道周期　　）が</a:t>
                </a:r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整数比</a:t>
                </a:r>
                <a:endParaRPr kumimoji="1" lang="en-US" altLang="ja-JP" sz="24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3" name="図 12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7535" y="1929302"/>
                <a:ext cx="286243" cy="275234"/>
              </a:xfrm>
              <a:prstGeom prst="rect">
                <a:avLst/>
              </a:prstGeom>
            </p:spPr>
          </p:pic>
        </p:grpSp>
      </p:grpSp>
      <p:sp>
        <p:nvSpPr>
          <p:cNvPr id="20" name="テキスト ボックス 19"/>
          <p:cNvSpPr txBox="1"/>
          <p:nvPr/>
        </p:nvSpPr>
        <p:spPr>
          <a:xfrm>
            <a:off x="1571865" y="303360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例）海王星が３周する間に</a:t>
            </a:r>
            <a:endParaRPr kumimoji="1" lang="en-US" altLang="ja-JP" sz="2400" dirty="0" smtClean="0"/>
          </a:p>
          <a:p>
            <a:r>
              <a:rPr kumimoji="1" lang="ja-JP" altLang="ja-JP" sz="2400" dirty="0"/>
              <a:t>　</a:t>
            </a:r>
            <a:r>
              <a:rPr kumimoji="1" lang="ja-JP" altLang="en-US" sz="2400" dirty="0" smtClean="0"/>
              <a:t>　冥王星は２周している</a:t>
            </a:r>
            <a:endParaRPr kumimoji="1" lang="en-US" altLang="ja-JP" sz="2400" dirty="0" smtClean="0"/>
          </a:p>
        </p:txBody>
      </p:sp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04" y="3049750"/>
            <a:ext cx="2414833" cy="460456"/>
          </a:xfrm>
          <a:prstGeom prst="rect">
            <a:avLst/>
          </a:prstGeom>
        </p:spPr>
      </p:pic>
      <p:grpSp>
        <p:nvGrpSpPr>
          <p:cNvPr id="40" name="図形グループ 39"/>
          <p:cNvGrpSpPr/>
          <p:nvPr/>
        </p:nvGrpSpPr>
        <p:grpSpPr>
          <a:xfrm>
            <a:off x="1154898" y="2283442"/>
            <a:ext cx="3623502" cy="603153"/>
            <a:chOff x="965988" y="2248578"/>
            <a:chExt cx="3623502" cy="603153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965988" y="2294708"/>
              <a:ext cx="3623502" cy="461665"/>
              <a:chOff x="965988" y="3218602"/>
              <a:chExt cx="3623502" cy="461665"/>
            </a:xfrm>
          </p:grpSpPr>
          <p:sp>
            <p:nvSpPr>
              <p:cNvPr id="28" name="右矢印 27"/>
              <p:cNvSpPr/>
              <p:nvPr/>
            </p:nvSpPr>
            <p:spPr>
              <a:xfrm>
                <a:off x="965988" y="3331403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1634835" y="3218602"/>
                <a:ext cx="29546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離心率，傾斜角上昇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6" name="角丸四角形 35"/>
            <p:cNvSpPr/>
            <p:nvPr/>
          </p:nvSpPr>
          <p:spPr>
            <a:xfrm>
              <a:off x="1612314" y="2248578"/>
              <a:ext cx="2943978" cy="603153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35658" y="4660463"/>
            <a:ext cx="8673750" cy="1416878"/>
            <a:chOff x="335658" y="4660463"/>
            <a:chExt cx="8673750" cy="1416878"/>
          </a:xfrm>
        </p:grpSpPr>
        <p:grpSp>
          <p:nvGrpSpPr>
            <p:cNvPr id="35" name="図形グループ 34"/>
            <p:cNvGrpSpPr/>
            <p:nvPr/>
          </p:nvGrpSpPr>
          <p:grpSpPr>
            <a:xfrm>
              <a:off x="335658" y="4660463"/>
              <a:ext cx="8670193" cy="1416878"/>
              <a:chOff x="220213" y="4723439"/>
              <a:chExt cx="8670193" cy="1416878"/>
            </a:xfrm>
          </p:grpSpPr>
          <p:sp>
            <p:nvSpPr>
              <p:cNvPr id="23" name="右矢印 22"/>
              <p:cNvSpPr/>
              <p:nvPr/>
            </p:nvSpPr>
            <p:spPr>
              <a:xfrm>
                <a:off x="6500725" y="5695378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220213" y="5181285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惑星と小天体の</a:t>
                </a:r>
                <a:endParaRPr kumimoji="1" lang="ja-JP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右矢印 20"/>
              <p:cNvSpPr/>
              <p:nvPr/>
            </p:nvSpPr>
            <p:spPr>
              <a:xfrm>
                <a:off x="6500725" y="4956267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664265" y="481836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2664265" y="560412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4145630" y="5233713"/>
                <a:ext cx="2407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が一致</a:t>
                </a:r>
                <a:endParaRPr kumimoji="1" lang="ja-JP" altLang="en-US" sz="2400" dirty="0"/>
              </a:p>
            </p:txBody>
          </p:sp>
          <p:sp>
            <p:nvSpPr>
              <p:cNvPr id="31" name="左中かっこ 30"/>
              <p:cNvSpPr/>
              <p:nvPr/>
            </p:nvSpPr>
            <p:spPr>
              <a:xfrm>
                <a:off x="2571017" y="4723439"/>
                <a:ext cx="344419" cy="1416878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166857" y="4853279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離心率上昇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7166857" y="5604127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7" name="角丸四角形 36"/>
            <p:cNvSpPr/>
            <p:nvPr/>
          </p:nvSpPr>
          <p:spPr>
            <a:xfrm>
              <a:off x="7282302" y="4755393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角丸四角形 37"/>
            <p:cNvSpPr/>
            <p:nvPr/>
          </p:nvSpPr>
          <p:spPr>
            <a:xfrm>
              <a:off x="7282302" y="5541151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7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平均運動共鳴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/>
              <a:t>幾何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pic>
        <p:nvPicPr>
          <p:cNvPr id="8" name="図 7" descr="sec8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8" y="1353702"/>
            <a:ext cx="8251005" cy="1611185"/>
          </a:xfrm>
          <a:prstGeom prst="rect">
            <a:avLst/>
          </a:prstGeom>
          <a:ln>
            <a:solidFill>
              <a:srgbClr val="31859C"/>
            </a:solidFill>
          </a:ln>
        </p:spPr>
      </p:pic>
      <p:pic>
        <p:nvPicPr>
          <p:cNvPr id="9" name="図 8" descr="sec8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8" y="3850068"/>
            <a:ext cx="8262345" cy="16686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3345033" y="6204084"/>
            <a:ext cx="579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Solar System Dynamics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9160" y="892037"/>
            <a:ext cx="8357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例）</a:t>
            </a:r>
            <a:r>
              <a:rPr kumimoji="1" lang="en-US" altLang="ja-JP" sz="2400" dirty="0" smtClean="0">
                <a:latin typeface="+mn-ea"/>
              </a:rPr>
              <a:t>2:1</a:t>
            </a:r>
            <a:r>
              <a:rPr kumimoji="1" lang="ja-JP" altLang="en-US" sz="2400" dirty="0" smtClean="0">
                <a:latin typeface="+mn-ea"/>
              </a:rPr>
              <a:t>共鳴にある</a:t>
            </a:r>
            <a:r>
              <a:rPr kumimoji="1" lang="ja-JP" altLang="en-US" sz="2400" dirty="0" smtClean="0"/>
              <a:t>小天体が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近日点</a:t>
            </a:r>
            <a:r>
              <a:rPr kumimoji="1" lang="ja-JP" altLang="en-US" sz="2400" dirty="0" smtClean="0"/>
              <a:t>にきたときに惑星</a:t>
            </a:r>
            <a:r>
              <a:rPr kumimoji="1" lang="ja-JP" altLang="en-US" sz="2400" dirty="0" smtClean="0"/>
              <a:t>に</a:t>
            </a:r>
            <a:r>
              <a:rPr kumimoji="1" lang="ja-JP" altLang="en-US" sz="2400" dirty="0" smtClean="0"/>
              <a:t>遭遇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9160" y="33884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例</a:t>
            </a:r>
            <a:r>
              <a:rPr kumimoji="1" lang="ja-JP" altLang="en-US" sz="2400" dirty="0" smtClean="0"/>
              <a:t>）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遠日点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794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1532</TotalTime>
  <Words>488</Words>
  <Application>Microsoft Macintosh PowerPoint</Application>
  <PresentationFormat>画面に合わせる (4:3)</PresentationFormat>
  <Paragraphs>125</Paragraphs>
  <Slides>19</Slides>
  <Notes>0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0" baseType="lpstr">
      <vt:lpstr>Office Theme</vt:lpstr>
      <vt:lpstr>巨大惑星の移動に伴う 小天体の力学的進化</vt:lpstr>
      <vt:lpstr>目次</vt:lpstr>
      <vt:lpstr>背景</vt:lpstr>
      <vt:lpstr>巨大惑星移動の痕跡</vt:lpstr>
      <vt:lpstr>目次</vt:lpstr>
      <vt:lpstr>軌道を決定する変数：軌道要素</vt:lpstr>
      <vt:lpstr>多体問題の力学の扱い方：摂動</vt:lpstr>
      <vt:lpstr>２種類の重要な共鳴</vt:lpstr>
      <vt:lpstr>平均運動共鳴の幾何</vt:lpstr>
      <vt:lpstr>永年共鳴の位置</vt:lpstr>
      <vt:lpstr>PowerPoint プレゼンテーション</vt:lpstr>
      <vt:lpstr>目次</vt:lpstr>
      <vt:lpstr>PowerPoint プレゼンテーション</vt:lpstr>
      <vt:lpstr>計算結果：重力相互作用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巨大惑星の移動に伴う小天体の力学的進化</dc:title>
  <dc:subject/>
  <dc:creator>磯谷</dc:creator>
  <cp:keywords/>
  <dc:description/>
  <cp:lastModifiedBy>Isoya Kazuhide</cp:lastModifiedBy>
  <cp:revision>404</cp:revision>
  <dcterms:created xsi:type="dcterms:W3CDTF">2010-04-12T23:12:02Z</dcterms:created>
  <dcterms:modified xsi:type="dcterms:W3CDTF">2017-02-06T08:31:32Z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